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2"/>
  </p:sldMasterIdLst>
  <p:notesMasterIdLst>
    <p:notesMasterId r:id="rId9"/>
  </p:notesMasterIdLst>
  <p:sldIdLst>
    <p:sldId id="259" r:id="rId3"/>
    <p:sldId id="258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0C0C0"/>
    <a:srgbClr val="EAEAEA"/>
    <a:srgbClr val="DCE6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36" autoAdjust="0"/>
  </p:normalViewPr>
  <p:slideViewPr>
    <p:cSldViewPr>
      <p:cViewPr>
        <p:scale>
          <a:sx n="100" d="100"/>
          <a:sy n="100" d="100"/>
        </p:scale>
        <p:origin x="-72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ABA4C-4756-4486-A800-9F749C43BFC1}" type="datetimeFigureOut">
              <a:rPr lang="en-GB" smtClean="0"/>
              <a:t>17/12/2015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5717A-2BB9-4939-A777-F9E8A091473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7954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5717A-2BB9-4939-A777-F9E8A091473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5194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5717A-2BB9-4939-A777-F9E8A091473F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5062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5717A-2BB9-4939-A777-F9E8A091473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6340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5717A-2BB9-4939-A777-F9E8A091473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30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5717A-2BB9-4939-A777-F9E8A091473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8816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511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74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261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267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531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399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332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566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7181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860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766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flip="none" rotWithShape="1">
          <a:gsLst>
            <a:gs pos="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17/12/2015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8849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1" y="-27385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latin typeface="Segoe Print" panose="02000600000000000000" pitchFamily="2" charset="0"/>
              </a:rPr>
              <a:t>Concept design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923330"/>
            <a:ext cx="5204912" cy="59352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908720"/>
            <a:ext cx="4644008" cy="593752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GB" b="1" dirty="0" smtClean="0">
              <a:solidFill>
                <a:schemeClr val="bg1"/>
              </a:solidFill>
              <a:latin typeface="Britannic Bold" panose="020B09030607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ts val="120"/>
              </a:lnSpc>
            </a:pPr>
            <a:r>
              <a:rPr lang="en-GB" b="1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Concept </a:t>
            </a:r>
            <a:r>
              <a:rPr lang="en-GB" b="1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 Brief</a:t>
            </a:r>
            <a:r>
              <a:rPr lang="en-GB" b="1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endParaRPr lang="en-GB" dirty="0">
              <a:solidFill>
                <a:schemeClr val="bg1"/>
              </a:solidFill>
              <a:latin typeface="Traveling _Typewriter" panose="02000506000000020004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Radical novel wind turbine concept</a:t>
            </a: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Easy installation &amp; Inexpensive operation</a:t>
            </a: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20GWh/</a:t>
            </a:r>
            <a:r>
              <a:rPr lang="en-GB" dirty="0" err="1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yr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 energy production</a:t>
            </a: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Wind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direction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insensitive</a:t>
            </a:r>
            <a:endParaRPr lang="en-GB" dirty="0">
              <a:solidFill>
                <a:schemeClr val="bg1"/>
              </a:solidFill>
              <a:latin typeface="Traveling _Typewriter" panose="02000506000000020004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Simple 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competitive concept stall controls and rpm limit</a:t>
            </a:r>
            <a:endParaRPr lang="en-GB" dirty="0">
              <a:solidFill>
                <a:schemeClr val="bg1"/>
              </a:solidFill>
              <a:latin typeface="Traveling _Typewriter" panose="02000506000000020004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Few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components, high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reliability and safety</a:t>
            </a:r>
            <a:endParaRPr lang="en-GB" dirty="0">
              <a:solidFill>
                <a:schemeClr val="bg1"/>
              </a:solidFill>
              <a:latin typeface="Traveling _Typewriter" panose="02000506000000020004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Scalable Multi-MW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concept </a:t>
            </a: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100Ton/MW floater design </a:t>
            </a: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COE ~20€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/MWh</a:t>
            </a: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Design tools for 1-20,000 kW</a:t>
            </a:r>
            <a:endParaRPr lang="en-GB" dirty="0">
              <a:solidFill>
                <a:schemeClr val="bg1"/>
              </a:solidFill>
              <a:latin typeface="Britannic Bold" panose="020B09030607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ts val="216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en-GB" dirty="0" smtClean="0">
              <a:solidFill>
                <a:schemeClr val="bg1"/>
              </a:solidFill>
              <a:latin typeface="Britannic Bold" panose="020B0903060703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6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387" y="260648"/>
            <a:ext cx="918668" cy="9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1874" y="10715"/>
            <a:ext cx="2262565" cy="90000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292080" y="6502462"/>
            <a:ext cx="3836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Uwe Schmidt Paulsen uwpa@dtu.dk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037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"/>
                    </a14:imgEffect>
                    <a14:imgEffect>
                      <a14:brightnessContrast bright="-41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2500"/>
          <a:stretch/>
        </p:blipFill>
        <p:spPr bwMode="auto">
          <a:xfrm flipH="1">
            <a:off x="3491880" y="958710"/>
            <a:ext cx="6343826" cy="4536504"/>
          </a:xfrm>
          <a:prstGeom prst="rect">
            <a:avLst/>
          </a:prstGeom>
          <a:pattFill prst="pct5">
            <a:fgClr>
              <a:schemeClr val="tx1">
                <a:lumMod val="50000"/>
              </a:schemeClr>
            </a:fgClr>
            <a:bgClr>
              <a:schemeClr val="tx1">
                <a:lumMod val="50000"/>
              </a:schemeClr>
            </a:bgClr>
          </a:patt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slope"/>
            <a:bevelB w="82550" h="44450" prst="angle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266598" y="4257384"/>
            <a:ext cx="3060000" cy="258532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GB" dirty="0" smtClean="0">
              <a:solidFill>
                <a:schemeClr val="bg1"/>
              </a:solidFill>
              <a:latin typeface="Stencil" panose="040409050D0802020404" pitchFamily="82" charset="0"/>
            </a:endParaRPr>
          </a:p>
          <a:p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Main </a:t>
            </a:r>
            <a:r>
              <a:rPr lang="en-GB" b="1" dirty="0" err="1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DeepWind</a:t>
            </a:r>
            <a:r>
              <a:rPr lang="en-GB" b="1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parts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are manufactured at yard.</a:t>
            </a:r>
          </a:p>
          <a:p>
            <a:endParaRPr lang="en-GB" dirty="0">
              <a:solidFill>
                <a:schemeClr val="bg1"/>
              </a:solidFill>
              <a:latin typeface="Traveling _Typewriter" panose="02000506000000020004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Assembling of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part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&amp; sub components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endParaRPr lang="en-GB" dirty="0">
              <a:solidFill>
                <a:schemeClr val="bg1"/>
              </a:solidFill>
              <a:latin typeface="Britannic Bold" panose="020B0903060703020204" pitchFamily="34" charset="0"/>
            </a:endParaRPr>
          </a:p>
          <a:p>
            <a:endParaRPr lang="en-GB" dirty="0" smtClean="0">
              <a:solidFill>
                <a:schemeClr val="bg1"/>
              </a:solidFill>
              <a:latin typeface="Stencil" panose="040409050D0802020404" pitchFamily="82" charset="0"/>
            </a:endParaRPr>
          </a:p>
        </p:txBody>
      </p:sp>
      <p:pic>
        <p:nvPicPr>
          <p:cNvPr id="2051" name="Picture 3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80" y="3717032"/>
            <a:ext cx="761985" cy="76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0"/>
            <a:ext cx="80086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latin typeface="Segoe Print" panose="02000600000000000000" pitchFamily="2" charset="0"/>
              </a:rPr>
              <a:t>Yard Manufacturing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0270" y="4257384"/>
            <a:ext cx="3060000" cy="258532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endParaRPr lang="en-GB" dirty="0" smtClean="0">
              <a:solidFill>
                <a:schemeClr val="bg1"/>
              </a:solidFill>
              <a:latin typeface="L.C. Smith 5 typewriter" panose="03000600000000000000" pitchFamily="66" charset="0"/>
            </a:endParaRPr>
          </a:p>
          <a:p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The structure is made watertight. </a:t>
            </a:r>
          </a:p>
          <a:p>
            <a:endParaRPr lang="en-GB" dirty="0" smtClean="0">
              <a:solidFill>
                <a:schemeClr val="bg1"/>
              </a:solidFill>
              <a:latin typeface="Traveling _Typewriter" panose="02000506000000020004" pitchFamily="2" charset="0"/>
            </a:endParaRPr>
          </a:p>
          <a:p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Yard cranes  deploy  the turbine  for embarquement preparations.</a:t>
            </a:r>
          </a:p>
          <a:p>
            <a:endParaRPr lang="en-GB" dirty="0">
              <a:solidFill>
                <a:schemeClr val="bg1"/>
              </a:solidFill>
              <a:latin typeface="Stencil" panose="040409050D0802020404" pitchFamily="82" charset="0"/>
            </a:endParaRPr>
          </a:p>
        </p:txBody>
      </p:sp>
      <p:pic>
        <p:nvPicPr>
          <p:cNvPr id="7" name="Picture 3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0269" y="3653687"/>
            <a:ext cx="761985" cy="761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34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66"/>
          <a:stretch/>
        </p:blipFill>
        <p:spPr bwMode="auto">
          <a:xfrm>
            <a:off x="-2340768" y="1693644"/>
            <a:ext cx="11236280" cy="288748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perspectiveContrastingLeftFacing"/>
            <a:lightRig rig="harsh" dir="t">
              <a:rot lat="0" lon="0" rev="600000"/>
            </a:lightRig>
          </a:scene3d>
          <a:sp3d contourW="12700" prstMaterial="translucentPowder">
            <a:bevelT prst="slope"/>
            <a:bevelB w="165100" prst="coolSlant"/>
            <a:contourClr>
              <a:schemeClr val="tx1">
                <a:lumMod val="50000"/>
              </a:schemeClr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395536" y="3580180"/>
            <a:ext cx="3060000" cy="244682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Stencil" panose="040409050D0802020404" pitchFamily="82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A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</a:rPr>
              <a:t>tug boat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tows the </a:t>
            </a:r>
            <a:r>
              <a:rPr lang="en-GB" b="1" dirty="0" err="1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DeepWind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 turbine from port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</a:rPr>
              <a:t>of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embarquement to site.</a:t>
            </a:r>
          </a:p>
          <a:p>
            <a:endParaRPr lang="en-GB" dirty="0">
              <a:solidFill>
                <a:schemeClr val="bg1"/>
              </a:solidFill>
              <a:latin typeface="Andalus" panose="02020603050405020304" pitchFamily="18" charset="-78"/>
            </a:endParaRPr>
          </a:p>
        </p:txBody>
      </p:sp>
      <p:pic>
        <p:nvPicPr>
          <p:cNvPr id="1030" name="Picture 6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788" y="2970554"/>
            <a:ext cx="918668" cy="9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71601" y="0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latin typeface="Segoe Print" panose="02000600000000000000" pitchFamily="2" charset="0"/>
              </a:rPr>
              <a:t>Towing to site</a:t>
            </a:r>
          </a:p>
        </p:txBody>
      </p:sp>
    </p:spTree>
    <p:extLst>
      <p:ext uri="{BB962C8B-B14F-4D97-AF65-F5344CB8AC3E}">
        <p14:creationId xmlns:p14="http://schemas.microsoft.com/office/powerpoint/2010/main" val="331537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0"/>
            <a:ext cx="7848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latin typeface="Segoe Print" panose="02000600000000000000" pitchFamily="2" charset="0"/>
              </a:rPr>
              <a:t>Installation  at site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81787" y="692693"/>
            <a:ext cx="7938681" cy="3312369"/>
            <a:chOff x="803458" y="3833750"/>
            <a:chExt cx="5957798" cy="2103418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06264" y="3833750"/>
              <a:ext cx="3054992" cy="21034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9"/>
            <a:stretch/>
          </p:blipFill>
          <p:spPr bwMode="auto">
            <a:xfrm>
              <a:off x="803458" y="3856454"/>
              <a:ext cx="2991360" cy="1828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4894153" y="3544809"/>
            <a:ext cx="3924436" cy="3312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GB" dirty="0" smtClean="0">
              <a:solidFill>
                <a:schemeClr val="bg1"/>
              </a:solidFill>
              <a:latin typeface="Britannic Bold" panose="020B09030607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At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</a:rPr>
              <a:t>the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site 1-3 service boats places the </a:t>
            </a:r>
            <a:r>
              <a:rPr lang="en-GB" b="1" dirty="0" err="1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DeepWind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 turbine &amp; 3-6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</a:rPr>
              <a:t>anchors with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cables.</a:t>
            </a:r>
          </a:p>
          <a:p>
            <a:pPr>
              <a:lnSpc>
                <a:spcPct val="150000"/>
              </a:lnSpc>
            </a:pPr>
            <a:endParaRPr lang="en-GB" dirty="0" smtClean="0">
              <a:solidFill>
                <a:schemeClr val="bg1"/>
              </a:solidFill>
              <a:latin typeface="Traveling _Typewriter" panose="02000506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ROVs and divers connect and secure underwater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</a:rPr>
              <a:t>lifting bags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with turbine. </a:t>
            </a:r>
          </a:p>
        </p:txBody>
      </p:sp>
      <p:pic>
        <p:nvPicPr>
          <p:cNvPr id="8" name="Picture 6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996952"/>
            <a:ext cx="918668" cy="9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81787" y="3553966"/>
            <a:ext cx="4005283" cy="3312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GB" dirty="0" smtClean="0">
              <a:solidFill>
                <a:schemeClr val="bg1"/>
              </a:solidFill>
              <a:latin typeface="Britannic Bold" panose="020B0903060703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Counterweight(ballast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</a:rPr>
              <a:t>)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will make the turbine go into upright position.</a:t>
            </a:r>
          </a:p>
          <a:p>
            <a:pPr>
              <a:lnSpc>
                <a:spcPct val="150000"/>
              </a:lnSpc>
            </a:pPr>
            <a:endParaRPr lang="en-GB" dirty="0" smtClean="0">
              <a:solidFill>
                <a:schemeClr val="bg1"/>
              </a:solidFill>
              <a:latin typeface="Traveling _Typewriter" panose="02000506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ROVs and divers connect electrical cables with floating turbine.</a:t>
            </a:r>
            <a:endParaRPr lang="en-GB" dirty="0">
              <a:solidFill>
                <a:schemeClr val="bg1"/>
              </a:solidFill>
              <a:latin typeface="Traveling _Typewriter" panose="02000506000000020004" pitchFamily="2" charset="0"/>
            </a:endParaRPr>
          </a:p>
        </p:txBody>
      </p:sp>
      <p:pic>
        <p:nvPicPr>
          <p:cNvPr id="10" name="Picture 6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425" y="2970287"/>
            <a:ext cx="918668" cy="91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29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oscm\Desktop\Uwes_drawcentered.gif"/>
          <p:cNvPicPr>
            <a:picLocks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62" y="715233"/>
            <a:ext cx="6195690" cy="439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0"/>
            <a:ext cx="7848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latin typeface="Segoe Print" panose="02000600000000000000" pitchFamily="2" charset="0"/>
              </a:rPr>
              <a:t>operation  at site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9" t="7753" r="45017"/>
          <a:stretch/>
        </p:blipFill>
        <p:spPr>
          <a:xfrm>
            <a:off x="6116493" y="688150"/>
            <a:ext cx="2262341" cy="4392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9" t="7753" r="45017"/>
          <a:stretch/>
        </p:blipFill>
        <p:spPr>
          <a:xfrm>
            <a:off x="753709" y="722553"/>
            <a:ext cx="2258570" cy="43846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8104" y="4290536"/>
            <a:ext cx="3642186" cy="258532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 err="1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DeepWind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 produces 20GWh/</a:t>
            </a:r>
            <a:r>
              <a:rPr lang="en-GB" dirty="0" err="1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yr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 at Western Coast of Norway.</a:t>
            </a:r>
          </a:p>
          <a:p>
            <a:pPr>
              <a:lnSpc>
                <a:spcPct val="150000"/>
              </a:lnSpc>
            </a:pPr>
            <a:endParaRPr lang="en-GB" dirty="0" smtClean="0">
              <a:solidFill>
                <a:schemeClr val="bg1"/>
              </a:solidFill>
              <a:latin typeface="Traveling _Typewriter" panose="02000506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Good for sites exposed to high wind </a:t>
            </a:r>
            <a:r>
              <a:rPr lang="en-GB" dirty="0">
                <a:solidFill>
                  <a:schemeClr val="bg1"/>
                </a:solidFill>
                <a:latin typeface="Traveling _Typewriter" panose="02000506000000020004" pitchFamily="2" charset="0"/>
              </a:rPr>
              <a:t>in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water of 100-1000 m depth.</a:t>
            </a:r>
          </a:p>
        </p:txBody>
      </p:sp>
      <p:pic>
        <p:nvPicPr>
          <p:cNvPr id="8" name="Picture 6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734" y="3662279"/>
            <a:ext cx="825861" cy="82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890" y="4272677"/>
            <a:ext cx="3623005" cy="258532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Sites: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Asia, US, EC &amp; the ‘Roaring 40</a:t>
            </a:r>
            <a:r>
              <a:rPr lang="en-GB" baseline="30000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th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’</a:t>
            </a:r>
            <a:endParaRPr lang="en-GB" dirty="0">
              <a:solidFill>
                <a:schemeClr val="bg1"/>
              </a:solidFill>
              <a:latin typeface="Britannic Bold" panose="020B0903060703020204" pitchFamily="34" charset="0"/>
            </a:endParaRPr>
          </a:p>
          <a:p>
            <a:pPr>
              <a:lnSpc>
                <a:spcPct val="150000"/>
              </a:lnSpc>
            </a:pPr>
            <a:endParaRPr lang="en-GB" dirty="0">
              <a:solidFill>
                <a:schemeClr val="bg1"/>
              </a:solidFill>
              <a:latin typeface="L.C. Smith 5 typewriter" panose="03000600000000000000" pitchFamily="66" charset="0"/>
            </a:endParaRPr>
          </a:p>
          <a:p>
            <a:pPr>
              <a:lnSpc>
                <a:spcPct val="150000"/>
              </a:lnSpc>
            </a:pPr>
            <a:endParaRPr lang="en-GB" dirty="0" smtClean="0">
              <a:solidFill>
                <a:schemeClr val="bg1"/>
              </a:solidFill>
              <a:latin typeface="L.C. Smith 5 typewriter" panose="03000600000000000000" pitchFamily="66" charset="0"/>
            </a:endParaRP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L.C. Smith 5 typewriter" panose="03000600000000000000" pitchFamily="66" charset="0"/>
              </a:rPr>
              <a:t> 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05004" y="5252069"/>
            <a:ext cx="2582181" cy="1351200"/>
            <a:chOff x="612926" y="5516835"/>
            <a:chExt cx="2255837" cy="1152525"/>
          </a:xfrm>
        </p:grpSpPr>
        <p:grpSp>
          <p:nvGrpSpPr>
            <p:cNvPr id="26" name="Group 25"/>
            <p:cNvGrpSpPr/>
            <p:nvPr/>
          </p:nvGrpSpPr>
          <p:grpSpPr>
            <a:xfrm>
              <a:off x="612926" y="5516835"/>
              <a:ext cx="2255837" cy="1152525"/>
              <a:chOff x="612926" y="4869160"/>
              <a:chExt cx="2255837" cy="1152525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926" y="4869160"/>
                <a:ext cx="2255837" cy="1152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0" name="Oval 9"/>
              <p:cNvSpPr/>
              <p:nvPr/>
            </p:nvSpPr>
            <p:spPr>
              <a:xfrm rot="2820000">
                <a:off x="1320042" y="5045315"/>
                <a:ext cx="77479" cy="219507"/>
              </a:xfrm>
              <a:prstGeom prst="ellipse">
                <a:avLst/>
              </a:prstGeom>
              <a:solidFill>
                <a:schemeClr val="accent2">
                  <a:alpha val="6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" name="Oval 12"/>
              <p:cNvSpPr/>
              <p:nvPr/>
            </p:nvSpPr>
            <p:spPr>
              <a:xfrm rot="8880000">
                <a:off x="1023872" y="5155006"/>
                <a:ext cx="77479" cy="219507"/>
              </a:xfrm>
              <a:prstGeom prst="ellipse">
                <a:avLst/>
              </a:prstGeom>
              <a:solidFill>
                <a:schemeClr val="accent2">
                  <a:alpha val="6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Oval 13"/>
              <p:cNvSpPr/>
              <p:nvPr/>
            </p:nvSpPr>
            <p:spPr>
              <a:xfrm rot="2820000">
                <a:off x="1702105" y="4889858"/>
                <a:ext cx="77479" cy="219507"/>
              </a:xfrm>
              <a:prstGeom prst="ellipse">
                <a:avLst/>
              </a:prstGeom>
              <a:solidFill>
                <a:schemeClr val="accent2">
                  <a:alpha val="6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252092" y="5817579"/>
                <a:ext cx="295572" cy="72008"/>
              </a:xfrm>
              <a:prstGeom prst="rect">
                <a:avLst/>
              </a:prstGeom>
              <a:solidFill>
                <a:schemeClr val="accent2"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524821" y="5795738"/>
                <a:ext cx="295572" cy="72008"/>
              </a:xfrm>
              <a:prstGeom prst="rect">
                <a:avLst/>
              </a:prstGeom>
              <a:solidFill>
                <a:schemeClr val="accent2"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770037" y="5785649"/>
                <a:ext cx="295572" cy="72008"/>
              </a:xfrm>
              <a:prstGeom prst="rect">
                <a:avLst/>
              </a:prstGeom>
              <a:solidFill>
                <a:schemeClr val="accent2"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065609" y="5805264"/>
                <a:ext cx="295572" cy="72008"/>
              </a:xfrm>
              <a:prstGeom prst="rect">
                <a:avLst/>
              </a:prstGeom>
              <a:solidFill>
                <a:schemeClr val="accent2"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2358534" y="5817579"/>
                <a:ext cx="295572" cy="72008"/>
              </a:xfrm>
              <a:prstGeom prst="rect">
                <a:avLst/>
              </a:prstGeom>
              <a:solidFill>
                <a:schemeClr val="accent2"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1005839" y="5843712"/>
                <a:ext cx="295572" cy="72008"/>
              </a:xfrm>
              <a:prstGeom prst="rect">
                <a:avLst/>
              </a:prstGeom>
              <a:solidFill>
                <a:schemeClr val="accent2"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Rectangle 22"/>
              <p:cNvSpPr/>
              <p:nvPr/>
            </p:nvSpPr>
            <p:spPr>
              <a:xfrm rot="17762679">
                <a:off x="2492377" y="5166785"/>
                <a:ext cx="216000" cy="72008"/>
              </a:xfrm>
              <a:prstGeom prst="rect">
                <a:avLst/>
              </a:prstGeom>
              <a:solidFill>
                <a:schemeClr val="accent2"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4" name="Rectangle 23"/>
            <p:cNvSpPr/>
            <p:nvPr/>
          </p:nvSpPr>
          <p:spPr>
            <a:xfrm>
              <a:off x="1720354" y="5793079"/>
              <a:ext cx="108000" cy="36000"/>
            </a:xfrm>
            <a:prstGeom prst="rect">
              <a:avLst/>
            </a:pr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/>
            <p:cNvSpPr/>
            <p:nvPr/>
          </p:nvSpPr>
          <p:spPr>
            <a:xfrm rot="17645889">
              <a:off x="1633104" y="5776663"/>
              <a:ext cx="108000" cy="36000"/>
            </a:xfrm>
            <a:prstGeom prst="rect">
              <a:avLst/>
            </a:prstGeom>
            <a:solidFill>
              <a:schemeClr val="accent2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7" name="Straight Arrow Connector 16"/>
          <p:cNvCxnSpPr>
            <a:endCxn id="19" idx="0"/>
          </p:cNvCxnSpPr>
          <p:nvPr/>
        </p:nvCxnSpPr>
        <p:spPr>
          <a:xfrm>
            <a:off x="395536" y="5468366"/>
            <a:ext cx="1603140" cy="85817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6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77" y="3662278"/>
            <a:ext cx="825861" cy="82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9837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8829"/>
            <a:ext cx="7164288" cy="646440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971600" y="0"/>
            <a:ext cx="78488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 smtClean="0">
                <a:latin typeface="Segoe Print" panose="02000600000000000000" pitchFamily="2" charset="0"/>
              </a:rPr>
              <a:t>Utility operations</a:t>
            </a:r>
            <a:endParaRPr lang="en-GB" sz="5400" dirty="0">
              <a:latin typeface="Segoe Print" panose="02000600000000000000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4291255"/>
            <a:ext cx="3995936" cy="258532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The wind turbines 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are monitored remotely.</a:t>
            </a:r>
          </a:p>
          <a:p>
            <a:pPr>
              <a:lnSpc>
                <a:spcPct val="150000"/>
              </a:lnSpc>
            </a:pPr>
            <a:endParaRPr lang="en-GB" dirty="0" smtClean="0">
              <a:solidFill>
                <a:schemeClr val="bg1"/>
              </a:solidFill>
              <a:latin typeface="Traveling _Typewriter" panose="02000506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Autonomous ‘units’ survey  and inspect the installations.</a:t>
            </a:r>
          </a:p>
          <a:p>
            <a:pPr>
              <a:lnSpc>
                <a:spcPct val="150000"/>
              </a:lnSpc>
            </a:pPr>
            <a:endParaRPr lang="en-GB" b="1" dirty="0">
              <a:solidFill>
                <a:schemeClr val="bg1"/>
              </a:solidFill>
              <a:latin typeface="Traveling _Typewriter" panose="02000506000000020004" pitchFamily="2" charset="0"/>
            </a:endParaRPr>
          </a:p>
        </p:txBody>
      </p:sp>
      <p:pic>
        <p:nvPicPr>
          <p:cNvPr id="5" name="Picture 6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734" y="3662279"/>
            <a:ext cx="825861" cy="82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4290536"/>
            <a:ext cx="4648091" cy="258532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b="1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Battery driven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 (CO</a:t>
            </a:r>
            <a:r>
              <a:rPr lang="en-GB" baseline="-25000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2</a:t>
            </a: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 emission free) ‘tankers’ charge their batteries.</a:t>
            </a:r>
          </a:p>
          <a:p>
            <a:pPr>
              <a:lnSpc>
                <a:spcPct val="150000"/>
              </a:lnSpc>
            </a:pPr>
            <a:r>
              <a:rPr lang="en-GB" dirty="0" smtClean="0">
                <a:solidFill>
                  <a:schemeClr val="bg1"/>
                </a:solidFill>
                <a:latin typeface="Traveling _Typewriter" panose="02000506000000020004" pitchFamily="2" charset="0"/>
              </a:rPr>
              <a:t>After ‘fuelling’, the ships head for large cities, selling and delivering electricity in large battery banks.</a:t>
            </a:r>
          </a:p>
        </p:txBody>
      </p:sp>
      <p:pic>
        <p:nvPicPr>
          <p:cNvPr id="7" name="Picture 6" descr="C:\Users\uwpa\AppData\Local\Microsoft\Windows\Temporary Internet Files\Content.IE5\7BI344S1\394580430943859083405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30" y="3859883"/>
            <a:ext cx="825861" cy="82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508999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nimated_picture_fly_in_from_gray_to_full_colo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AC3AEBF-64D7-4880-8939-6FE67BFDF06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Animated_picture_fly_in_from_gray_to_full_color</Template>
  <TotalTime>602</TotalTime>
  <Words>258</Words>
  <Application>Microsoft Office PowerPoint</Application>
  <PresentationFormat>On-screen Show (4:3)</PresentationFormat>
  <Paragraphs>56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Animated_picture_fly_in_from_gray_to_full_color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Uwe Schmidt Paulsen</dc:creator>
  <cp:lastModifiedBy>Nelda Olle</cp:lastModifiedBy>
  <cp:revision>51</cp:revision>
  <dcterms:created xsi:type="dcterms:W3CDTF">2015-11-18T13:04:46Z</dcterms:created>
  <dcterms:modified xsi:type="dcterms:W3CDTF">2015-12-17T11:56:02Z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TC019647999991</vt:lpwstr>
  </property>
</Properties>
</file>