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0" r:id="rId2"/>
  </p:sldMasterIdLst>
  <p:notesMasterIdLst>
    <p:notesMasterId r:id="rId9"/>
  </p:notesMasterIdLst>
  <p:sldIdLst>
    <p:sldId id="259" r:id="rId3"/>
    <p:sldId id="258" r:id="rId4"/>
    <p:sldId id="257" r:id="rId5"/>
    <p:sldId id="260" r:id="rId6"/>
    <p:sldId id="261" r:id="rId7"/>
    <p:sldId id="262" r:id="rId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C0C0C0"/>
    <a:srgbClr val="EAEAEA"/>
    <a:srgbClr val="DCE6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236" autoAdjust="0"/>
  </p:normalViewPr>
  <p:slideViewPr>
    <p:cSldViewPr>
      <p:cViewPr>
        <p:scale>
          <a:sx n="100" d="100"/>
          <a:sy n="100" d="100"/>
        </p:scale>
        <p:origin x="-72" y="-18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viewProps" Target="viewProps.xml"/><Relationship Id="rId5" Type="http://schemas.openxmlformats.org/officeDocument/2006/relationships/slide" Target="slides/slide3.xml"/><Relationship Id="rId10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EABA4C-4756-4486-A800-9F749C43BFC1}" type="datetimeFigureOut">
              <a:rPr lang="en-GB" smtClean="0"/>
              <a:t>17/12/2015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35717A-2BB9-4939-A777-F9E8A091473F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479549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35717A-2BB9-4939-A777-F9E8A091473F}" type="slidenum">
              <a:rPr lang="en-GB" smtClean="0"/>
              <a:t>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851948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35717A-2BB9-4939-A777-F9E8A091473F}" type="slidenum">
              <a:rPr lang="en-GB" smtClean="0"/>
              <a:t>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650627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35717A-2BB9-4939-A777-F9E8A091473F}" type="slidenum">
              <a:rPr lang="en-GB" smtClean="0"/>
              <a:t>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263403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35717A-2BB9-4939-A777-F9E8A091473F}" type="slidenum">
              <a:rPr lang="en-GB" smtClean="0"/>
              <a:t>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67308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35717A-2BB9-4939-A777-F9E8A091473F}" type="slidenum">
              <a:rPr lang="en-GB" smtClean="0"/>
              <a:t>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588161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GB" dirty="0" smtClean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 smtClean="0"/>
              <a:t>Click to edit Master subtitle style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C7614-15A9-43A8-9E98-106A33ED6C4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17/12/2015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D3CB9-049B-4F4F-82D1-8A95299C975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25112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Click to edit Master title style</a:t>
            </a:r>
            <a:endParaRPr lang="en-GB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C7614-15A9-43A8-9E98-106A33ED6C4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17/12/2015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D3CB9-049B-4F4F-82D1-8A95299C975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47457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GB" dirty="0" smtClean="0"/>
              <a:t>Click to edit Master title style</a:t>
            </a:r>
            <a:endParaRPr lang="en-GB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C7614-15A9-43A8-9E98-106A33ED6C4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17/12/2015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D3CB9-049B-4F4F-82D1-8A95299C975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62610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C7614-15A9-43A8-9E98-106A33ED6C4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17/12/2015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D3CB9-049B-4F4F-82D1-8A95299C975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72679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dirty="0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C7614-15A9-43A8-9E98-106A33ED6C4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17/12/2015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D3CB9-049B-4F4F-82D1-8A95299C975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65316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C7614-15A9-43A8-9E98-106A33ED6C4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17/12/2015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D3CB9-049B-4F4F-82D1-8A95299C975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93992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dirty="0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GB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C7614-15A9-43A8-9E98-106A33ED6C4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17/12/2015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D3CB9-049B-4F4F-82D1-8A95299C975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83321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Click to edit Master title style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C7614-15A9-43A8-9E98-106A33ED6C4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17/12/2015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D3CB9-049B-4F4F-82D1-8A95299C975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75664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C7614-15A9-43A8-9E98-106A33ED6C4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17/12/2015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D3CB9-049B-4F4F-82D1-8A95299C975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471817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C7614-15A9-43A8-9E98-106A33ED6C4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17/12/2015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D3CB9-049B-4F4F-82D1-8A95299C975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08603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dirty="0" smtClean="0"/>
              <a:t>Click to edit Master title style</a:t>
            </a:r>
            <a:endParaRPr lang="en-GB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C7614-15A9-43A8-9E98-106A33ED6C4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17/12/2015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D3CB9-049B-4F4F-82D1-8A95299C975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87662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">
      <p:bgPr>
        <a:gradFill flip="none" rotWithShape="1">
          <a:gsLst>
            <a:gs pos="0">
              <a:schemeClr val="bg2">
                <a:tint val="80000"/>
                <a:satMod val="300000"/>
              </a:schemeClr>
            </a:gs>
            <a:gs pos="100000">
              <a:schemeClr val="bg2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4C7614-15A9-43A8-9E98-106A33ED6C4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17/12/2015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ED3CB9-049B-4F4F-82D1-8A95299C975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088498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</p:sldLayoutIdLst>
  <p:transition>
    <p:fade/>
  </p:transition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7.jpeg"/><Relationship Id="rId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71601" y="-27385"/>
            <a:ext cx="74888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dirty="0">
                <a:latin typeface="Segoe Print" panose="02000600000000000000" pitchFamily="2" charset="0"/>
              </a:rPr>
              <a:t>Concept design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923330"/>
            <a:ext cx="5204912" cy="593525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908720"/>
            <a:ext cx="4644008" cy="5937523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endParaRPr lang="en-GB" b="1" dirty="0" smtClean="0">
              <a:solidFill>
                <a:schemeClr val="bg1"/>
              </a:solidFill>
              <a:latin typeface="Britannic Bold" panose="020B0903060703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lnSpc>
                <a:spcPts val="120"/>
              </a:lnSpc>
            </a:pPr>
            <a:r>
              <a:rPr lang="en-GB" b="1" dirty="0" smtClean="0">
                <a:solidFill>
                  <a:schemeClr val="bg1"/>
                </a:solidFill>
                <a:latin typeface="Traveling _Typewriter" panose="02000506000000020004" pitchFamily="2" charset="0"/>
                <a:ea typeface="Verdana" panose="020B0604030504040204" pitchFamily="34" charset="0"/>
                <a:cs typeface="Verdana" panose="020B0604030504040204" pitchFamily="34" charset="0"/>
              </a:rPr>
              <a:t>Concept </a:t>
            </a:r>
            <a:r>
              <a:rPr lang="en-GB" b="1" dirty="0">
                <a:solidFill>
                  <a:schemeClr val="bg1"/>
                </a:solidFill>
                <a:latin typeface="Traveling _Typewriter" panose="02000506000000020004" pitchFamily="2" charset="0"/>
                <a:ea typeface="Verdana" panose="020B0604030504040204" pitchFamily="34" charset="0"/>
                <a:cs typeface="Verdana" panose="020B0604030504040204" pitchFamily="34" charset="0"/>
              </a:rPr>
              <a:t>in Brief</a:t>
            </a:r>
            <a:r>
              <a:rPr lang="en-GB" b="1" dirty="0" smtClean="0">
                <a:solidFill>
                  <a:schemeClr val="bg1"/>
                </a:solidFill>
                <a:latin typeface="Traveling _Typewriter" panose="02000506000000020004" pitchFamily="2" charset="0"/>
                <a:ea typeface="Verdana" panose="020B0604030504040204" pitchFamily="34" charset="0"/>
                <a:cs typeface="Verdana" panose="020B0604030504040204" pitchFamily="34" charset="0"/>
              </a:rPr>
              <a:t>:</a:t>
            </a:r>
          </a:p>
          <a:p>
            <a:pPr>
              <a:lnSpc>
                <a:spcPct val="150000"/>
              </a:lnSpc>
            </a:pPr>
            <a:endParaRPr lang="en-GB" dirty="0">
              <a:solidFill>
                <a:schemeClr val="bg1"/>
              </a:solidFill>
              <a:latin typeface="Traveling _Typewriter" panose="02000506000000020004" pitchFamily="2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>
              <a:lnSpc>
                <a:spcPts val="216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GB" dirty="0" smtClean="0">
                <a:solidFill>
                  <a:schemeClr val="bg1"/>
                </a:solidFill>
                <a:latin typeface="Traveling _Typewriter" panose="02000506000000020004" pitchFamily="2" charset="0"/>
                <a:ea typeface="Verdana" panose="020B0604030504040204" pitchFamily="34" charset="0"/>
                <a:cs typeface="Verdana" panose="020B0604030504040204" pitchFamily="34" charset="0"/>
              </a:rPr>
              <a:t>Radical novel wind turbine concept</a:t>
            </a:r>
          </a:p>
          <a:p>
            <a:pPr marL="285750" indent="-285750">
              <a:lnSpc>
                <a:spcPts val="216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GB" dirty="0">
                <a:solidFill>
                  <a:schemeClr val="bg1"/>
                </a:solidFill>
                <a:latin typeface="Traveling _Typewriter" panose="02000506000000020004" pitchFamily="2" charset="0"/>
                <a:ea typeface="Verdana" panose="020B0604030504040204" pitchFamily="34" charset="0"/>
                <a:cs typeface="Verdana" panose="020B0604030504040204" pitchFamily="34" charset="0"/>
              </a:rPr>
              <a:t>Easy installation &amp; Inexpensive operation</a:t>
            </a:r>
          </a:p>
          <a:p>
            <a:pPr marL="285750" indent="-285750">
              <a:lnSpc>
                <a:spcPts val="216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GB" dirty="0" smtClean="0">
                <a:solidFill>
                  <a:schemeClr val="bg1"/>
                </a:solidFill>
                <a:latin typeface="Traveling _Typewriter" panose="02000506000000020004" pitchFamily="2" charset="0"/>
                <a:ea typeface="Verdana" panose="020B0604030504040204" pitchFamily="34" charset="0"/>
                <a:cs typeface="Verdana" panose="020B0604030504040204" pitchFamily="34" charset="0"/>
              </a:rPr>
              <a:t>20GWh/</a:t>
            </a:r>
            <a:r>
              <a:rPr lang="en-GB" dirty="0" err="1" smtClean="0">
                <a:solidFill>
                  <a:schemeClr val="bg1"/>
                </a:solidFill>
                <a:latin typeface="Traveling _Typewriter" panose="02000506000000020004" pitchFamily="2" charset="0"/>
                <a:ea typeface="Verdana" panose="020B0604030504040204" pitchFamily="34" charset="0"/>
                <a:cs typeface="Verdana" panose="020B0604030504040204" pitchFamily="34" charset="0"/>
              </a:rPr>
              <a:t>yr</a:t>
            </a:r>
            <a:r>
              <a:rPr lang="en-GB" dirty="0" smtClean="0">
                <a:solidFill>
                  <a:schemeClr val="bg1"/>
                </a:solidFill>
                <a:latin typeface="Traveling _Typewriter" panose="02000506000000020004" pitchFamily="2" charset="0"/>
                <a:ea typeface="Verdana" panose="020B0604030504040204" pitchFamily="34" charset="0"/>
                <a:cs typeface="Verdana" panose="020B0604030504040204" pitchFamily="34" charset="0"/>
              </a:rPr>
              <a:t> energy production</a:t>
            </a:r>
          </a:p>
          <a:p>
            <a:pPr marL="285750" indent="-285750">
              <a:lnSpc>
                <a:spcPts val="216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GB" dirty="0" smtClean="0">
                <a:solidFill>
                  <a:schemeClr val="bg1"/>
                </a:solidFill>
                <a:latin typeface="Traveling _Typewriter" panose="02000506000000020004" pitchFamily="2" charset="0"/>
                <a:ea typeface="Verdana" panose="020B0604030504040204" pitchFamily="34" charset="0"/>
                <a:cs typeface="Verdana" panose="020B0604030504040204" pitchFamily="34" charset="0"/>
              </a:rPr>
              <a:t>Wind </a:t>
            </a:r>
            <a:r>
              <a:rPr lang="en-GB" dirty="0">
                <a:solidFill>
                  <a:schemeClr val="bg1"/>
                </a:solidFill>
                <a:latin typeface="Traveling _Typewriter" panose="02000506000000020004" pitchFamily="2" charset="0"/>
                <a:ea typeface="Verdana" panose="020B0604030504040204" pitchFamily="34" charset="0"/>
                <a:cs typeface="Verdana" panose="020B0604030504040204" pitchFamily="34" charset="0"/>
              </a:rPr>
              <a:t>direction </a:t>
            </a:r>
            <a:r>
              <a:rPr lang="en-GB" dirty="0" smtClean="0">
                <a:solidFill>
                  <a:schemeClr val="bg1"/>
                </a:solidFill>
                <a:latin typeface="Traveling _Typewriter" panose="02000506000000020004" pitchFamily="2" charset="0"/>
                <a:ea typeface="Verdana" panose="020B0604030504040204" pitchFamily="34" charset="0"/>
                <a:cs typeface="Verdana" panose="020B0604030504040204" pitchFamily="34" charset="0"/>
              </a:rPr>
              <a:t>insensitive</a:t>
            </a:r>
            <a:endParaRPr lang="en-GB" dirty="0">
              <a:solidFill>
                <a:schemeClr val="bg1"/>
              </a:solidFill>
              <a:latin typeface="Traveling _Typewriter" panose="02000506000000020004" pitchFamily="2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>
              <a:lnSpc>
                <a:spcPts val="216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GB" dirty="0">
                <a:solidFill>
                  <a:schemeClr val="bg1"/>
                </a:solidFill>
                <a:latin typeface="Traveling _Typewriter" panose="02000506000000020004" pitchFamily="2" charset="0"/>
                <a:ea typeface="Verdana" panose="020B0604030504040204" pitchFamily="34" charset="0"/>
                <a:cs typeface="Verdana" panose="020B0604030504040204" pitchFamily="34" charset="0"/>
              </a:rPr>
              <a:t>Simple  </a:t>
            </a:r>
            <a:r>
              <a:rPr lang="en-GB" dirty="0" smtClean="0">
                <a:solidFill>
                  <a:schemeClr val="bg1"/>
                </a:solidFill>
                <a:latin typeface="Traveling _Typewriter" panose="02000506000000020004" pitchFamily="2" charset="0"/>
                <a:ea typeface="Verdana" panose="020B0604030504040204" pitchFamily="34" charset="0"/>
                <a:cs typeface="Verdana" panose="020B0604030504040204" pitchFamily="34" charset="0"/>
              </a:rPr>
              <a:t>competitive concept stall controls and rpm limit</a:t>
            </a:r>
            <a:endParaRPr lang="en-GB" dirty="0">
              <a:solidFill>
                <a:schemeClr val="bg1"/>
              </a:solidFill>
              <a:latin typeface="Traveling _Typewriter" panose="02000506000000020004" pitchFamily="2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>
              <a:lnSpc>
                <a:spcPts val="216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GB" dirty="0" smtClean="0">
                <a:solidFill>
                  <a:schemeClr val="bg1"/>
                </a:solidFill>
                <a:latin typeface="Traveling _Typewriter" panose="02000506000000020004" pitchFamily="2" charset="0"/>
                <a:ea typeface="Verdana" panose="020B0604030504040204" pitchFamily="34" charset="0"/>
                <a:cs typeface="Verdana" panose="020B0604030504040204" pitchFamily="34" charset="0"/>
              </a:rPr>
              <a:t>Few </a:t>
            </a:r>
            <a:r>
              <a:rPr lang="en-GB" dirty="0">
                <a:solidFill>
                  <a:schemeClr val="bg1"/>
                </a:solidFill>
                <a:latin typeface="Traveling _Typewriter" panose="02000506000000020004" pitchFamily="2" charset="0"/>
                <a:ea typeface="Verdana" panose="020B0604030504040204" pitchFamily="34" charset="0"/>
                <a:cs typeface="Verdana" panose="020B0604030504040204" pitchFamily="34" charset="0"/>
              </a:rPr>
              <a:t>components, high </a:t>
            </a:r>
            <a:r>
              <a:rPr lang="en-GB" dirty="0" smtClean="0">
                <a:solidFill>
                  <a:schemeClr val="bg1"/>
                </a:solidFill>
                <a:latin typeface="Traveling _Typewriter" panose="02000506000000020004" pitchFamily="2" charset="0"/>
                <a:ea typeface="Verdana" panose="020B0604030504040204" pitchFamily="34" charset="0"/>
                <a:cs typeface="Verdana" panose="020B0604030504040204" pitchFamily="34" charset="0"/>
              </a:rPr>
              <a:t>reliability and safety</a:t>
            </a:r>
            <a:endParaRPr lang="en-GB" dirty="0">
              <a:solidFill>
                <a:schemeClr val="bg1"/>
              </a:solidFill>
              <a:latin typeface="Traveling _Typewriter" panose="02000506000000020004" pitchFamily="2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>
              <a:lnSpc>
                <a:spcPts val="216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GB" dirty="0" smtClean="0">
                <a:solidFill>
                  <a:schemeClr val="bg1"/>
                </a:solidFill>
                <a:latin typeface="Traveling _Typewriter" panose="02000506000000020004" pitchFamily="2" charset="0"/>
                <a:ea typeface="Verdana" panose="020B0604030504040204" pitchFamily="34" charset="0"/>
                <a:cs typeface="Verdana" panose="020B0604030504040204" pitchFamily="34" charset="0"/>
              </a:rPr>
              <a:t>Scalable Multi-MW </a:t>
            </a:r>
            <a:r>
              <a:rPr lang="en-GB" dirty="0">
                <a:solidFill>
                  <a:schemeClr val="bg1"/>
                </a:solidFill>
                <a:latin typeface="Traveling _Typewriter" panose="02000506000000020004" pitchFamily="2" charset="0"/>
                <a:ea typeface="Verdana" panose="020B0604030504040204" pitchFamily="34" charset="0"/>
                <a:cs typeface="Verdana" panose="020B0604030504040204" pitchFamily="34" charset="0"/>
              </a:rPr>
              <a:t>concept </a:t>
            </a:r>
          </a:p>
          <a:p>
            <a:pPr marL="285750" indent="-285750">
              <a:lnSpc>
                <a:spcPts val="216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GB" dirty="0" smtClean="0">
                <a:solidFill>
                  <a:schemeClr val="bg1"/>
                </a:solidFill>
                <a:latin typeface="Traveling _Typewriter" panose="02000506000000020004" pitchFamily="2" charset="0"/>
                <a:ea typeface="Verdana" panose="020B0604030504040204" pitchFamily="34" charset="0"/>
                <a:cs typeface="Verdana" panose="020B0604030504040204" pitchFamily="34" charset="0"/>
              </a:rPr>
              <a:t>100Ton/MW floater design </a:t>
            </a:r>
          </a:p>
          <a:p>
            <a:pPr marL="285750" indent="-285750">
              <a:lnSpc>
                <a:spcPts val="216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GB" dirty="0" smtClean="0">
                <a:solidFill>
                  <a:schemeClr val="bg1"/>
                </a:solidFill>
                <a:latin typeface="Traveling _Typewriter" panose="02000506000000020004" pitchFamily="2" charset="0"/>
                <a:ea typeface="Verdana" panose="020B0604030504040204" pitchFamily="34" charset="0"/>
                <a:cs typeface="Verdana" panose="020B0604030504040204" pitchFamily="34" charset="0"/>
              </a:rPr>
              <a:t>COE ~20€</a:t>
            </a:r>
            <a:r>
              <a:rPr lang="en-GB" dirty="0">
                <a:solidFill>
                  <a:schemeClr val="bg1"/>
                </a:solidFill>
                <a:latin typeface="Traveling _Typewriter" panose="02000506000000020004" pitchFamily="2" charset="0"/>
                <a:ea typeface="Verdana" panose="020B0604030504040204" pitchFamily="34" charset="0"/>
                <a:cs typeface="Verdana" panose="020B0604030504040204" pitchFamily="34" charset="0"/>
              </a:rPr>
              <a:t>/MWh</a:t>
            </a:r>
          </a:p>
          <a:p>
            <a:pPr marL="285750" indent="-285750">
              <a:lnSpc>
                <a:spcPts val="216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GB" dirty="0" smtClean="0">
                <a:solidFill>
                  <a:schemeClr val="bg1"/>
                </a:solidFill>
                <a:latin typeface="Traveling _Typewriter" panose="02000506000000020004" pitchFamily="2" charset="0"/>
                <a:ea typeface="Verdana" panose="020B0604030504040204" pitchFamily="34" charset="0"/>
                <a:cs typeface="Verdana" panose="020B0604030504040204" pitchFamily="34" charset="0"/>
              </a:rPr>
              <a:t>Design tools for 1-20,000 kW</a:t>
            </a:r>
            <a:endParaRPr lang="en-GB" dirty="0">
              <a:solidFill>
                <a:schemeClr val="bg1"/>
              </a:solidFill>
              <a:latin typeface="Britannic Bold" panose="020B0903060703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>
              <a:lnSpc>
                <a:spcPts val="216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endParaRPr lang="en-GB" dirty="0" smtClean="0">
              <a:solidFill>
                <a:schemeClr val="bg1"/>
              </a:solidFill>
              <a:latin typeface="Britannic Bold" panose="020B0903060703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5" name="Picture 6" descr="C:\Users\uwpa\AppData\Local\Microsoft\Windows\Temporary Internet Files\Content.IE5\7BI344S1\394580430943859083405[1]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7387" y="260648"/>
            <a:ext cx="918668" cy="918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51874" y="10715"/>
            <a:ext cx="2262565" cy="900000"/>
          </a:xfrm>
          <a:prstGeom prst="rect">
            <a:avLst/>
          </a:prstGeom>
          <a:noFill/>
          <a:ln w="1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5292080" y="6502462"/>
            <a:ext cx="38367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Uwe Schmidt Paulsen uwpa@dtu.dk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50371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000"/>
                    </a14:imgEffect>
                    <a14:imgEffect>
                      <a14:brightnessContrast bright="-41000" contrast="-5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-2500"/>
          <a:stretch/>
        </p:blipFill>
        <p:spPr bwMode="auto">
          <a:xfrm flipH="1">
            <a:off x="3491880" y="958710"/>
            <a:ext cx="6343826" cy="4536504"/>
          </a:xfrm>
          <a:prstGeom prst="rect">
            <a:avLst/>
          </a:prstGeom>
          <a:pattFill prst="pct5">
            <a:fgClr>
              <a:schemeClr val="tx1">
                <a:lumMod val="50000"/>
              </a:schemeClr>
            </a:fgClr>
            <a:bgClr>
              <a:schemeClr val="tx1">
                <a:lumMod val="50000"/>
              </a:schemeClr>
            </a:bgClr>
          </a:pattFill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slope"/>
            <a:bevelB w="82550" h="44450" prst="angle"/>
            <a:contourClr>
              <a:srgbClr val="FFFFFF"/>
            </a:contourClr>
          </a:sp3d>
        </p:spPr>
      </p:pic>
      <p:sp>
        <p:nvSpPr>
          <p:cNvPr id="2" name="TextBox 1"/>
          <p:cNvSpPr txBox="1"/>
          <p:nvPr/>
        </p:nvSpPr>
        <p:spPr>
          <a:xfrm>
            <a:off x="266598" y="4257384"/>
            <a:ext cx="3060000" cy="2585323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endParaRPr lang="en-GB" dirty="0" smtClean="0">
              <a:solidFill>
                <a:schemeClr val="bg1"/>
              </a:solidFill>
              <a:latin typeface="Stencil" panose="040409050D0802020404" pitchFamily="82" charset="0"/>
            </a:endParaRPr>
          </a:p>
          <a:p>
            <a:r>
              <a:rPr lang="en-GB" dirty="0">
                <a:solidFill>
                  <a:schemeClr val="bg1"/>
                </a:solidFill>
                <a:latin typeface="Traveling _Typewriter" panose="02000506000000020004" pitchFamily="2" charset="0"/>
                <a:ea typeface="Verdana" panose="020B0604030504040204" pitchFamily="34" charset="0"/>
                <a:cs typeface="Verdana" panose="020B0604030504040204" pitchFamily="34" charset="0"/>
              </a:rPr>
              <a:t>Main </a:t>
            </a:r>
            <a:r>
              <a:rPr lang="en-GB" b="1" dirty="0" err="1" smtClean="0">
                <a:solidFill>
                  <a:schemeClr val="bg1"/>
                </a:solidFill>
                <a:latin typeface="Traveling _Typewriter" panose="02000506000000020004" pitchFamily="2" charset="0"/>
                <a:ea typeface="Verdana" panose="020B0604030504040204" pitchFamily="34" charset="0"/>
                <a:cs typeface="Verdana" panose="020B0604030504040204" pitchFamily="34" charset="0"/>
              </a:rPr>
              <a:t>DeepWind</a:t>
            </a:r>
            <a:r>
              <a:rPr lang="en-GB" b="1" dirty="0" smtClean="0">
                <a:solidFill>
                  <a:schemeClr val="bg1"/>
                </a:solidFill>
                <a:latin typeface="Traveling _Typewriter" panose="02000506000000020004" pitchFamily="2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GB" dirty="0" smtClean="0">
                <a:solidFill>
                  <a:schemeClr val="bg1"/>
                </a:solidFill>
                <a:latin typeface="Traveling _Typewriter" panose="02000506000000020004" pitchFamily="2" charset="0"/>
                <a:ea typeface="Verdana" panose="020B0604030504040204" pitchFamily="34" charset="0"/>
                <a:cs typeface="Verdana" panose="020B0604030504040204" pitchFamily="34" charset="0"/>
              </a:rPr>
              <a:t>parts </a:t>
            </a:r>
            <a:r>
              <a:rPr lang="en-GB" dirty="0">
                <a:solidFill>
                  <a:schemeClr val="bg1"/>
                </a:solidFill>
                <a:latin typeface="Traveling _Typewriter" panose="02000506000000020004" pitchFamily="2" charset="0"/>
                <a:ea typeface="Verdana" panose="020B0604030504040204" pitchFamily="34" charset="0"/>
                <a:cs typeface="Verdana" panose="020B0604030504040204" pitchFamily="34" charset="0"/>
              </a:rPr>
              <a:t>are manufactured at yard.</a:t>
            </a:r>
          </a:p>
          <a:p>
            <a:endParaRPr lang="en-GB" dirty="0">
              <a:solidFill>
                <a:schemeClr val="bg1"/>
              </a:solidFill>
              <a:latin typeface="Traveling _Typewriter" panose="02000506000000020004" pitchFamily="2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GB" dirty="0">
                <a:solidFill>
                  <a:schemeClr val="bg1"/>
                </a:solidFill>
                <a:latin typeface="Traveling _Typewriter" panose="02000506000000020004" pitchFamily="2" charset="0"/>
                <a:ea typeface="Verdana" panose="020B0604030504040204" pitchFamily="34" charset="0"/>
                <a:cs typeface="Verdana" panose="020B0604030504040204" pitchFamily="34" charset="0"/>
              </a:rPr>
              <a:t>Assembling of </a:t>
            </a:r>
            <a:r>
              <a:rPr lang="en-GB" dirty="0" smtClean="0">
                <a:solidFill>
                  <a:schemeClr val="bg1"/>
                </a:solidFill>
                <a:latin typeface="Traveling _Typewriter" panose="02000506000000020004" pitchFamily="2" charset="0"/>
                <a:ea typeface="Verdana" panose="020B0604030504040204" pitchFamily="34" charset="0"/>
                <a:cs typeface="Verdana" panose="020B0604030504040204" pitchFamily="34" charset="0"/>
              </a:rPr>
              <a:t>part </a:t>
            </a:r>
            <a:r>
              <a:rPr lang="en-GB" dirty="0">
                <a:solidFill>
                  <a:schemeClr val="bg1"/>
                </a:solidFill>
                <a:latin typeface="Traveling _Typewriter" panose="02000506000000020004" pitchFamily="2" charset="0"/>
                <a:ea typeface="Verdana" panose="020B0604030504040204" pitchFamily="34" charset="0"/>
                <a:cs typeface="Verdana" panose="020B0604030504040204" pitchFamily="34" charset="0"/>
              </a:rPr>
              <a:t>&amp; sub components</a:t>
            </a:r>
            <a:r>
              <a:rPr lang="en-GB" dirty="0" smtClean="0">
                <a:solidFill>
                  <a:schemeClr val="bg1"/>
                </a:solidFill>
                <a:latin typeface="Traveling _Typewriter" panose="02000506000000020004" pitchFamily="2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</a:p>
          <a:p>
            <a:endParaRPr lang="en-GB" dirty="0">
              <a:solidFill>
                <a:schemeClr val="bg1"/>
              </a:solidFill>
              <a:latin typeface="Britannic Bold" panose="020B0903060703020204" pitchFamily="34" charset="0"/>
            </a:endParaRPr>
          </a:p>
          <a:p>
            <a:endParaRPr lang="en-GB" dirty="0" smtClean="0">
              <a:solidFill>
                <a:schemeClr val="bg1"/>
              </a:solidFill>
              <a:latin typeface="Stencil" panose="040409050D0802020404" pitchFamily="82" charset="0"/>
            </a:endParaRPr>
          </a:p>
        </p:txBody>
      </p:sp>
      <p:pic>
        <p:nvPicPr>
          <p:cNvPr id="2051" name="Picture 3" descr="C:\Users\uwpa\AppData\Local\Microsoft\Windows\Temporary Internet Files\Content.IE5\7BI344S1\394580430943859083405[1]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9080" y="3717032"/>
            <a:ext cx="761985" cy="761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971600" y="0"/>
            <a:ext cx="80086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dirty="0">
                <a:latin typeface="Segoe Print" panose="02000600000000000000" pitchFamily="2" charset="0"/>
              </a:rPr>
              <a:t>Yard Manufacturing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920270" y="4257384"/>
            <a:ext cx="3060000" cy="2585323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endParaRPr lang="en-GB" dirty="0" smtClean="0">
              <a:solidFill>
                <a:schemeClr val="bg1"/>
              </a:solidFill>
              <a:latin typeface="L.C. Smith 5 typewriter" panose="03000600000000000000" pitchFamily="66" charset="0"/>
            </a:endParaRPr>
          </a:p>
          <a:p>
            <a:r>
              <a:rPr lang="en-GB" dirty="0" smtClean="0">
                <a:solidFill>
                  <a:schemeClr val="bg1"/>
                </a:solidFill>
                <a:latin typeface="Traveling _Typewriter" panose="02000506000000020004" pitchFamily="2" charset="0"/>
              </a:rPr>
              <a:t>The structure is made watertight. </a:t>
            </a:r>
          </a:p>
          <a:p>
            <a:endParaRPr lang="en-GB" dirty="0" smtClean="0">
              <a:solidFill>
                <a:schemeClr val="bg1"/>
              </a:solidFill>
              <a:latin typeface="Traveling _Typewriter" panose="02000506000000020004" pitchFamily="2" charset="0"/>
            </a:endParaRPr>
          </a:p>
          <a:p>
            <a:r>
              <a:rPr lang="en-GB" dirty="0" smtClean="0">
                <a:solidFill>
                  <a:schemeClr val="bg1"/>
                </a:solidFill>
                <a:latin typeface="Traveling _Typewriter" panose="02000506000000020004" pitchFamily="2" charset="0"/>
              </a:rPr>
              <a:t>Yard cranes  deploy  the turbine  for embarquement preparations.</a:t>
            </a:r>
          </a:p>
          <a:p>
            <a:endParaRPr lang="en-GB" dirty="0">
              <a:solidFill>
                <a:schemeClr val="bg1"/>
              </a:solidFill>
              <a:latin typeface="Stencil" panose="040409050D0802020404" pitchFamily="82" charset="0"/>
            </a:endParaRPr>
          </a:p>
        </p:txBody>
      </p:sp>
      <p:pic>
        <p:nvPicPr>
          <p:cNvPr id="7" name="Picture 3" descr="C:\Users\uwpa\AppData\Local\Microsoft\Windows\Temporary Internet Files\Content.IE5\7BI344S1\394580430943859083405[1]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0269" y="3653687"/>
            <a:ext cx="761985" cy="761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9347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3">
            <a:duotone>
              <a:prstClr val="black"/>
              <a:schemeClr val="tx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5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866"/>
          <a:stretch/>
        </p:blipFill>
        <p:spPr bwMode="auto">
          <a:xfrm>
            <a:off x="-2340768" y="1693644"/>
            <a:ext cx="11236280" cy="2887484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  <a:ln w="9525">
            <a:noFill/>
            <a:miter lim="800000"/>
            <a:headEnd/>
            <a:tailEnd/>
          </a:ln>
          <a:effectLst>
            <a:innerShdw blurRad="63500" dist="50800" dir="18900000">
              <a:prstClr val="black">
                <a:alpha val="50000"/>
              </a:prstClr>
            </a:innerShdw>
          </a:effectLst>
          <a:scene3d>
            <a:camera prst="perspectiveContrastingLeftFacing"/>
            <a:lightRig rig="harsh" dir="t">
              <a:rot lat="0" lon="0" rev="600000"/>
            </a:lightRig>
          </a:scene3d>
          <a:sp3d contourW="12700" prstMaterial="translucentPowder">
            <a:bevelT prst="slope"/>
            <a:bevelB w="165100" prst="coolSlant"/>
            <a:contourClr>
              <a:schemeClr val="tx1">
                <a:lumMod val="50000"/>
              </a:schemeClr>
            </a:contourClr>
          </a:sp3d>
          <a:extLst/>
        </p:spPr>
      </p:pic>
      <p:sp>
        <p:nvSpPr>
          <p:cNvPr id="3" name="TextBox 2"/>
          <p:cNvSpPr txBox="1"/>
          <p:nvPr/>
        </p:nvSpPr>
        <p:spPr>
          <a:xfrm>
            <a:off x="395536" y="3580180"/>
            <a:ext cx="3060000" cy="2446824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dirty="0" smtClean="0">
                <a:solidFill>
                  <a:schemeClr val="bg1"/>
                </a:solidFill>
                <a:latin typeface="Stencil" panose="040409050D0802020404" pitchFamily="82" charset="0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en-GB" dirty="0" smtClean="0">
                <a:solidFill>
                  <a:schemeClr val="bg1"/>
                </a:solidFill>
                <a:latin typeface="Traveling _Typewriter" panose="02000506000000020004" pitchFamily="2" charset="0"/>
              </a:rPr>
              <a:t>A </a:t>
            </a:r>
            <a:r>
              <a:rPr lang="en-GB" dirty="0">
                <a:solidFill>
                  <a:schemeClr val="bg1"/>
                </a:solidFill>
                <a:latin typeface="Traveling _Typewriter" panose="02000506000000020004" pitchFamily="2" charset="0"/>
              </a:rPr>
              <a:t>tug boat </a:t>
            </a:r>
            <a:r>
              <a:rPr lang="en-GB" dirty="0" smtClean="0">
                <a:solidFill>
                  <a:schemeClr val="bg1"/>
                </a:solidFill>
                <a:latin typeface="Traveling _Typewriter" panose="02000506000000020004" pitchFamily="2" charset="0"/>
              </a:rPr>
              <a:t>tows the </a:t>
            </a:r>
            <a:r>
              <a:rPr lang="en-GB" b="1" dirty="0" err="1" smtClean="0">
                <a:solidFill>
                  <a:schemeClr val="bg1"/>
                </a:solidFill>
                <a:latin typeface="Traveling _Typewriter" panose="02000506000000020004" pitchFamily="2" charset="0"/>
              </a:rPr>
              <a:t>DeepWind</a:t>
            </a:r>
            <a:r>
              <a:rPr lang="en-GB" dirty="0" smtClean="0">
                <a:solidFill>
                  <a:schemeClr val="bg1"/>
                </a:solidFill>
                <a:latin typeface="Traveling _Typewriter" panose="02000506000000020004" pitchFamily="2" charset="0"/>
              </a:rPr>
              <a:t> turbine from port </a:t>
            </a:r>
            <a:r>
              <a:rPr lang="en-GB" dirty="0">
                <a:solidFill>
                  <a:schemeClr val="bg1"/>
                </a:solidFill>
                <a:latin typeface="Traveling _Typewriter" panose="02000506000000020004" pitchFamily="2" charset="0"/>
              </a:rPr>
              <a:t>of </a:t>
            </a:r>
            <a:r>
              <a:rPr lang="en-GB" dirty="0" smtClean="0">
                <a:solidFill>
                  <a:schemeClr val="bg1"/>
                </a:solidFill>
                <a:latin typeface="Traveling _Typewriter" panose="02000506000000020004" pitchFamily="2" charset="0"/>
              </a:rPr>
              <a:t>embarquement to site.</a:t>
            </a:r>
          </a:p>
          <a:p>
            <a:endParaRPr lang="en-GB" dirty="0">
              <a:solidFill>
                <a:schemeClr val="bg1"/>
              </a:solidFill>
              <a:latin typeface="Andalus" panose="02020603050405020304" pitchFamily="18" charset="-78"/>
            </a:endParaRPr>
          </a:p>
        </p:txBody>
      </p:sp>
      <p:pic>
        <p:nvPicPr>
          <p:cNvPr id="1030" name="Picture 6" descr="C:\Users\uwpa\AppData\Local\Microsoft\Windows\Temporary Internet Files\Content.IE5\7BI344S1\394580430943859083405[1]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9788" y="2970554"/>
            <a:ext cx="918668" cy="918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971601" y="0"/>
            <a:ext cx="74888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dirty="0">
                <a:latin typeface="Segoe Print" panose="02000600000000000000" pitchFamily="2" charset="0"/>
              </a:rPr>
              <a:t>Towing to site</a:t>
            </a:r>
          </a:p>
        </p:txBody>
      </p:sp>
    </p:spTree>
    <p:extLst>
      <p:ext uri="{BB962C8B-B14F-4D97-AF65-F5344CB8AC3E}">
        <p14:creationId xmlns:p14="http://schemas.microsoft.com/office/powerpoint/2010/main" val="3315372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71600" y="0"/>
            <a:ext cx="78488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dirty="0">
                <a:latin typeface="Segoe Print" panose="02000600000000000000" pitchFamily="2" charset="0"/>
              </a:rPr>
              <a:t>Installation  at site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881787" y="692693"/>
            <a:ext cx="7938681" cy="3312369"/>
            <a:chOff x="803458" y="3833750"/>
            <a:chExt cx="5957798" cy="2103418"/>
          </a:xfrm>
        </p:grpSpPr>
        <p:pic>
          <p:nvPicPr>
            <p:cNvPr id="3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706264" y="3833750"/>
              <a:ext cx="3054992" cy="21034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" name="Picture 3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59"/>
            <a:stretch/>
          </p:blipFill>
          <p:spPr bwMode="auto">
            <a:xfrm>
              <a:off x="803458" y="3856454"/>
              <a:ext cx="2991360" cy="18288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7" name="TextBox 6"/>
          <p:cNvSpPr txBox="1"/>
          <p:nvPr/>
        </p:nvSpPr>
        <p:spPr>
          <a:xfrm>
            <a:off x="4894153" y="3544809"/>
            <a:ext cx="3924436" cy="3312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endParaRPr lang="en-GB" dirty="0" smtClean="0">
              <a:solidFill>
                <a:schemeClr val="bg1"/>
              </a:solidFill>
              <a:latin typeface="Britannic Bold" panose="020B0903060703020204" pitchFamily="34" charset="0"/>
            </a:endParaRPr>
          </a:p>
          <a:p>
            <a:pPr>
              <a:lnSpc>
                <a:spcPct val="150000"/>
              </a:lnSpc>
            </a:pPr>
            <a:r>
              <a:rPr lang="en-GB" dirty="0" smtClean="0">
                <a:solidFill>
                  <a:schemeClr val="bg1"/>
                </a:solidFill>
                <a:latin typeface="Traveling _Typewriter" panose="02000506000000020004" pitchFamily="2" charset="0"/>
              </a:rPr>
              <a:t>At </a:t>
            </a:r>
            <a:r>
              <a:rPr lang="en-GB" dirty="0">
                <a:solidFill>
                  <a:schemeClr val="bg1"/>
                </a:solidFill>
                <a:latin typeface="Traveling _Typewriter" panose="02000506000000020004" pitchFamily="2" charset="0"/>
              </a:rPr>
              <a:t>the </a:t>
            </a:r>
            <a:r>
              <a:rPr lang="en-GB" dirty="0" smtClean="0">
                <a:solidFill>
                  <a:schemeClr val="bg1"/>
                </a:solidFill>
                <a:latin typeface="Traveling _Typewriter" panose="02000506000000020004" pitchFamily="2" charset="0"/>
              </a:rPr>
              <a:t>site 1-3 service boats places the </a:t>
            </a:r>
            <a:r>
              <a:rPr lang="en-GB" b="1" dirty="0" err="1" smtClean="0">
                <a:solidFill>
                  <a:schemeClr val="bg1"/>
                </a:solidFill>
                <a:latin typeface="Traveling _Typewriter" panose="02000506000000020004" pitchFamily="2" charset="0"/>
              </a:rPr>
              <a:t>DeepWind</a:t>
            </a:r>
            <a:r>
              <a:rPr lang="en-GB" dirty="0" smtClean="0">
                <a:solidFill>
                  <a:schemeClr val="bg1"/>
                </a:solidFill>
                <a:latin typeface="Traveling _Typewriter" panose="02000506000000020004" pitchFamily="2" charset="0"/>
              </a:rPr>
              <a:t> turbine &amp; 3-6 </a:t>
            </a:r>
            <a:r>
              <a:rPr lang="en-GB" dirty="0">
                <a:solidFill>
                  <a:schemeClr val="bg1"/>
                </a:solidFill>
                <a:latin typeface="Traveling _Typewriter" panose="02000506000000020004" pitchFamily="2" charset="0"/>
              </a:rPr>
              <a:t>anchors with </a:t>
            </a:r>
            <a:r>
              <a:rPr lang="en-GB" dirty="0" smtClean="0">
                <a:solidFill>
                  <a:schemeClr val="bg1"/>
                </a:solidFill>
                <a:latin typeface="Traveling _Typewriter" panose="02000506000000020004" pitchFamily="2" charset="0"/>
              </a:rPr>
              <a:t>cables.</a:t>
            </a:r>
          </a:p>
          <a:p>
            <a:pPr>
              <a:lnSpc>
                <a:spcPct val="150000"/>
              </a:lnSpc>
            </a:pPr>
            <a:endParaRPr lang="en-GB" dirty="0" smtClean="0">
              <a:solidFill>
                <a:schemeClr val="bg1"/>
              </a:solidFill>
              <a:latin typeface="Traveling _Typewriter" panose="02000506000000020004" pitchFamily="2" charset="0"/>
            </a:endParaRPr>
          </a:p>
          <a:p>
            <a:pPr>
              <a:lnSpc>
                <a:spcPct val="150000"/>
              </a:lnSpc>
            </a:pPr>
            <a:r>
              <a:rPr lang="en-GB" dirty="0" smtClean="0">
                <a:solidFill>
                  <a:schemeClr val="bg1"/>
                </a:solidFill>
                <a:latin typeface="Traveling _Typewriter" panose="02000506000000020004" pitchFamily="2" charset="0"/>
              </a:rPr>
              <a:t>ROVs and divers connect and secure underwater </a:t>
            </a:r>
            <a:r>
              <a:rPr lang="en-GB" dirty="0">
                <a:solidFill>
                  <a:schemeClr val="bg1"/>
                </a:solidFill>
                <a:latin typeface="Traveling _Typewriter" panose="02000506000000020004" pitchFamily="2" charset="0"/>
              </a:rPr>
              <a:t>lifting bags </a:t>
            </a:r>
            <a:r>
              <a:rPr lang="en-GB" dirty="0" smtClean="0">
                <a:solidFill>
                  <a:schemeClr val="bg1"/>
                </a:solidFill>
                <a:latin typeface="Traveling _Typewriter" panose="02000506000000020004" pitchFamily="2" charset="0"/>
              </a:rPr>
              <a:t>with turbine. </a:t>
            </a:r>
          </a:p>
        </p:txBody>
      </p:sp>
      <p:pic>
        <p:nvPicPr>
          <p:cNvPr id="8" name="Picture 6" descr="C:\Users\uwpa\AppData\Local\Microsoft\Windows\Temporary Internet Files\Content.IE5\7BI344S1\394580430943859083405[1]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2996952"/>
            <a:ext cx="918668" cy="918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881787" y="3553966"/>
            <a:ext cx="4005283" cy="3312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endParaRPr lang="en-GB" dirty="0" smtClean="0">
              <a:solidFill>
                <a:schemeClr val="bg1"/>
              </a:solidFill>
              <a:latin typeface="Britannic Bold" panose="020B0903060703020204" pitchFamily="34" charset="0"/>
            </a:endParaRPr>
          </a:p>
          <a:p>
            <a:pPr>
              <a:lnSpc>
                <a:spcPct val="150000"/>
              </a:lnSpc>
            </a:pPr>
            <a:r>
              <a:rPr lang="en-GB" dirty="0" smtClean="0">
                <a:solidFill>
                  <a:schemeClr val="bg1"/>
                </a:solidFill>
                <a:latin typeface="Traveling _Typewriter" panose="02000506000000020004" pitchFamily="2" charset="0"/>
              </a:rPr>
              <a:t>Counterweight(ballast</a:t>
            </a:r>
            <a:r>
              <a:rPr lang="en-GB" dirty="0">
                <a:solidFill>
                  <a:schemeClr val="bg1"/>
                </a:solidFill>
                <a:latin typeface="Traveling _Typewriter" panose="02000506000000020004" pitchFamily="2" charset="0"/>
              </a:rPr>
              <a:t>) </a:t>
            </a:r>
            <a:r>
              <a:rPr lang="en-GB" dirty="0" smtClean="0">
                <a:solidFill>
                  <a:schemeClr val="bg1"/>
                </a:solidFill>
                <a:latin typeface="Traveling _Typewriter" panose="02000506000000020004" pitchFamily="2" charset="0"/>
              </a:rPr>
              <a:t>will make the turbine go into upright position.</a:t>
            </a:r>
          </a:p>
          <a:p>
            <a:pPr>
              <a:lnSpc>
                <a:spcPct val="150000"/>
              </a:lnSpc>
            </a:pPr>
            <a:endParaRPr lang="en-GB" dirty="0" smtClean="0">
              <a:solidFill>
                <a:schemeClr val="bg1"/>
              </a:solidFill>
              <a:latin typeface="Traveling _Typewriter" panose="02000506000000020004" pitchFamily="2" charset="0"/>
            </a:endParaRPr>
          </a:p>
          <a:p>
            <a:pPr>
              <a:lnSpc>
                <a:spcPct val="150000"/>
              </a:lnSpc>
            </a:pPr>
            <a:r>
              <a:rPr lang="en-GB" dirty="0" smtClean="0">
                <a:solidFill>
                  <a:schemeClr val="bg1"/>
                </a:solidFill>
                <a:latin typeface="Traveling _Typewriter" panose="02000506000000020004" pitchFamily="2" charset="0"/>
              </a:rPr>
              <a:t>ROVs and divers connect electrical cables with floating turbine.</a:t>
            </a:r>
            <a:endParaRPr lang="en-GB" dirty="0">
              <a:solidFill>
                <a:schemeClr val="bg1"/>
              </a:solidFill>
              <a:latin typeface="Traveling _Typewriter" panose="02000506000000020004" pitchFamily="2" charset="0"/>
            </a:endParaRPr>
          </a:p>
        </p:txBody>
      </p:sp>
      <p:pic>
        <p:nvPicPr>
          <p:cNvPr id="10" name="Picture 6" descr="C:\Users\uwpa\AppData\Local\Microsoft\Windows\Temporary Internet Files\Content.IE5\7BI344S1\394580430943859083405[1]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5425" y="2970287"/>
            <a:ext cx="918668" cy="918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2295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oscm\Desktop\Uwes_drawcentered.gif"/>
          <p:cNvPicPr>
            <a:picLocks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4662" y="715233"/>
            <a:ext cx="6195690" cy="4392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971600" y="0"/>
            <a:ext cx="78488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dirty="0">
                <a:latin typeface="Segoe Print" panose="02000600000000000000" pitchFamily="2" charset="0"/>
              </a:rPr>
              <a:t>operation  at site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69" t="7753" r="45017"/>
          <a:stretch/>
        </p:blipFill>
        <p:spPr>
          <a:xfrm>
            <a:off x="6116493" y="688150"/>
            <a:ext cx="2262341" cy="4392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69" t="7753" r="45017"/>
          <a:stretch/>
        </p:blipFill>
        <p:spPr>
          <a:xfrm>
            <a:off x="753709" y="722553"/>
            <a:ext cx="2258570" cy="438468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508104" y="4290536"/>
            <a:ext cx="3642186" cy="2585323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b="1" dirty="0" err="1" smtClean="0">
                <a:solidFill>
                  <a:schemeClr val="bg1"/>
                </a:solidFill>
                <a:latin typeface="Traveling _Typewriter" panose="02000506000000020004" pitchFamily="2" charset="0"/>
              </a:rPr>
              <a:t>DeepWind</a:t>
            </a:r>
            <a:r>
              <a:rPr lang="en-GB" dirty="0" smtClean="0">
                <a:solidFill>
                  <a:schemeClr val="bg1"/>
                </a:solidFill>
                <a:latin typeface="Traveling _Typewriter" panose="02000506000000020004" pitchFamily="2" charset="0"/>
              </a:rPr>
              <a:t> produces 20GWh/</a:t>
            </a:r>
            <a:r>
              <a:rPr lang="en-GB" dirty="0" err="1" smtClean="0">
                <a:solidFill>
                  <a:schemeClr val="bg1"/>
                </a:solidFill>
                <a:latin typeface="Traveling _Typewriter" panose="02000506000000020004" pitchFamily="2" charset="0"/>
              </a:rPr>
              <a:t>yr</a:t>
            </a:r>
            <a:r>
              <a:rPr lang="en-GB" dirty="0" smtClean="0">
                <a:solidFill>
                  <a:schemeClr val="bg1"/>
                </a:solidFill>
                <a:latin typeface="Traveling _Typewriter" panose="02000506000000020004" pitchFamily="2" charset="0"/>
              </a:rPr>
              <a:t> at Western Coast of Norway.</a:t>
            </a:r>
          </a:p>
          <a:p>
            <a:pPr>
              <a:lnSpc>
                <a:spcPct val="150000"/>
              </a:lnSpc>
            </a:pPr>
            <a:endParaRPr lang="en-GB" dirty="0" smtClean="0">
              <a:solidFill>
                <a:schemeClr val="bg1"/>
              </a:solidFill>
              <a:latin typeface="Traveling _Typewriter" panose="02000506000000020004" pitchFamily="2" charset="0"/>
            </a:endParaRPr>
          </a:p>
          <a:p>
            <a:pPr>
              <a:lnSpc>
                <a:spcPct val="150000"/>
              </a:lnSpc>
            </a:pPr>
            <a:r>
              <a:rPr lang="en-GB" dirty="0" smtClean="0">
                <a:solidFill>
                  <a:schemeClr val="bg1"/>
                </a:solidFill>
                <a:latin typeface="Traveling _Typewriter" panose="02000506000000020004" pitchFamily="2" charset="0"/>
              </a:rPr>
              <a:t>Good for sites exposed to high wind </a:t>
            </a:r>
            <a:r>
              <a:rPr lang="en-GB" dirty="0">
                <a:solidFill>
                  <a:schemeClr val="bg1"/>
                </a:solidFill>
                <a:latin typeface="Traveling _Typewriter" panose="02000506000000020004" pitchFamily="2" charset="0"/>
              </a:rPr>
              <a:t>in </a:t>
            </a:r>
            <a:r>
              <a:rPr lang="en-GB" dirty="0" smtClean="0">
                <a:solidFill>
                  <a:schemeClr val="bg1"/>
                </a:solidFill>
                <a:latin typeface="Traveling _Typewriter" panose="02000506000000020004" pitchFamily="2" charset="0"/>
              </a:rPr>
              <a:t>water of 100-1000 m depth.</a:t>
            </a:r>
          </a:p>
        </p:txBody>
      </p:sp>
      <p:pic>
        <p:nvPicPr>
          <p:cNvPr id="8" name="Picture 6" descr="C:\Users\uwpa\AppData\Local\Microsoft\Windows\Temporary Internet Files\Content.IE5\7BI344S1\394580430943859083405[1]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4734" y="3662279"/>
            <a:ext cx="825861" cy="825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2890" y="4272677"/>
            <a:ext cx="3623005" cy="2585323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b="1" dirty="0" smtClean="0">
                <a:solidFill>
                  <a:schemeClr val="bg1"/>
                </a:solidFill>
                <a:latin typeface="Traveling _Typewriter" panose="02000506000000020004" pitchFamily="2" charset="0"/>
              </a:rPr>
              <a:t>Sites:</a:t>
            </a:r>
          </a:p>
          <a:p>
            <a:pPr>
              <a:lnSpc>
                <a:spcPct val="150000"/>
              </a:lnSpc>
            </a:pPr>
            <a:r>
              <a:rPr lang="en-GB" dirty="0" smtClean="0">
                <a:solidFill>
                  <a:schemeClr val="bg1"/>
                </a:solidFill>
                <a:latin typeface="Traveling _Typewriter" panose="02000506000000020004" pitchFamily="2" charset="0"/>
              </a:rPr>
              <a:t>Asia, US, EC &amp; the ‘Roaring 40</a:t>
            </a:r>
            <a:r>
              <a:rPr lang="en-GB" baseline="30000" dirty="0" smtClean="0">
                <a:solidFill>
                  <a:schemeClr val="bg1"/>
                </a:solidFill>
                <a:latin typeface="Traveling _Typewriter" panose="02000506000000020004" pitchFamily="2" charset="0"/>
              </a:rPr>
              <a:t>th</a:t>
            </a:r>
            <a:r>
              <a:rPr lang="en-GB" dirty="0" smtClean="0">
                <a:solidFill>
                  <a:schemeClr val="bg1"/>
                </a:solidFill>
                <a:latin typeface="Traveling _Typewriter" panose="02000506000000020004" pitchFamily="2" charset="0"/>
              </a:rPr>
              <a:t>’</a:t>
            </a:r>
            <a:endParaRPr lang="en-GB" dirty="0">
              <a:solidFill>
                <a:schemeClr val="bg1"/>
              </a:solidFill>
              <a:latin typeface="Britannic Bold" panose="020B0903060703020204" pitchFamily="34" charset="0"/>
            </a:endParaRPr>
          </a:p>
          <a:p>
            <a:pPr>
              <a:lnSpc>
                <a:spcPct val="150000"/>
              </a:lnSpc>
            </a:pPr>
            <a:endParaRPr lang="en-GB" dirty="0">
              <a:solidFill>
                <a:schemeClr val="bg1"/>
              </a:solidFill>
              <a:latin typeface="L.C. Smith 5 typewriter" panose="03000600000000000000" pitchFamily="66" charset="0"/>
            </a:endParaRPr>
          </a:p>
          <a:p>
            <a:pPr>
              <a:lnSpc>
                <a:spcPct val="150000"/>
              </a:lnSpc>
            </a:pPr>
            <a:endParaRPr lang="en-GB" dirty="0" smtClean="0">
              <a:solidFill>
                <a:schemeClr val="bg1"/>
              </a:solidFill>
              <a:latin typeface="L.C. Smith 5 typewriter" panose="03000600000000000000" pitchFamily="66" charset="0"/>
            </a:endParaRPr>
          </a:p>
          <a:p>
            <a:pPr>
              <a:lnSpc>
                <a:spcPct val="150000"/>
              </a:lnSpc>
            </a:pPr>
            <a:r>
              <a:rPr lang="en-GB" dirty="0" smtClean="0">
                <a:solidFill>
                  <a:schemeClr val="bg1"/>
                </a:solidFill>
                <a:latin typeface="L.C. Smith 5 typewriter" panose="03000600000000000000" pitchFamily="66" charset="0"/>
              </a:rPr>
              <a:t> </a:t>
            </a:r>
          </a:p>
        </p:txBody>
      </p:sp>
      <p:grpSp>
        <p:nvGrpSpPr>
          <p:cNvPr id="27" name="Group 26"/>
          <p:cNvGrpSpPr/>
          <p:nvPr/>
        </p:nvGrpSpPr>
        <p:grpSpPr>
          <a:xfrm>
            <a:off x="505004" y="5252069"/>
            <a:ext cx="2582181" cy="1351200"/>
            <a:chOff x="612926" y="5516835"/>
            <a:chExt cx="2255837" cy="1152525"/>
          </a:xfrm>
        </p:grpSpPr>
        <p:grpSp>
          <p:nvGrpSpPr>
            <p:cNvPr id="26" name="Group 25"/>
            <p:cNvGrpSpPr/>
            <p:nvPr/>
          </p:nvGrpSpPr>
          <p:grpSpPr>
            <a:xfrm>
              <a:off x="612926" y="5516835"/>
              <a:ext cx="2255837" cy="1152525"/>
              <a:chOff x="612926" y="4869160"/>
              <a:chExt cx="2255837" cy="1152525"/>
            </a:xfrm>
          </p:grpSpPr>
          <p:pic>
            <p:nvPicPr>
              <p:cNvPr id="2051" name="Picture 3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12926" y="4869160"/>
                <a:ext cx="2255837" cy="115252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0" name="Oval 9"/>
              <p:cNvSpPr/>
              <p:nvPr/>
            </p:nvSpPr>
            <p:spPr>
              <a:xfrm rot="2820000">
                <a:off x="1320042" y="5045315"/>
                <a:ext cx="77479" cy="219507"/>
              </a:xfrm>
              <a:prstGeom prst="ellipse">
                <a:avLst/>
              </a:prstGeom>
              <a:solidFill>
                <a:schemeClr val="accent2">
                  <a:alpha val="68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3" name="Oval 12"/>
              <p:cNvSpPr/>
              <p:nvPr/>
            </p:nvSpPr>
            <p:spPr>
              <a:xfrm rot="8880000">
                <a:off x="1023872" y="5155006"/>
                <a:ext cx="77479" cy="219507"/>
              </a:xfrm>
              <a:prstGeom prst="ellipse">
                <a:avLst/>
              </a:prstGeom>
              <a:solidFill>
                <a:schemeClr val="accent2">
                  <a:alpha val="68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4" name="Oval 13"/>
              <p:cNvSpPr/>
              <p:nvPr/>
            </p:nvSpPr>
            <p:spPr>
              <a:xfrm rot="2820000">
                <a:off x="1702105" y="4889858"/>
                <a:ext cx="77479" cy="219507"/>
              </a:xfrm>
              <a:prstGeom prst="ellipse">
                <a:avLst/>
              </a:prstGeom>
              <a:solidFill>
                <a:schemeClr val="accent2">
                  <a:alpha val="68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" name="Rectangle 10"/>
              <p:cNvSpPr/>
              <p:nvPr/>
            </p:nvSpPr>
            <p:spPr>
              <a:xfrm>
                <a:off x="1252092" y="5817579"/>
                <a:ext cx="295572" cy="72008"/>
              </a:xfrm>
              <a:prstGeom prst="rect">
                <a:avLst/>
              </a:prstGeom>
              <a:solidFill>
                <a:schemeClr val="accent2">
                  <a:alpha val="69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1524821" y="5795738"/>
                <a:ext cx="295572" cy="72008"/>
              </a:xfrm>
              <a:prstGeom prst="rect">
                <a:avLst/>
              </a:prstGeom>
              <a:solidFill>
                <a:schemeClr val="accent2">
                  <a:alpha val="69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1770037" y="5785649"/>
                <a:ext cx="295572" cy="72008"/>
              </a:xfrm>
              <a:prstGeom prst="rect">
                <a:avLst/>
              </a:prstGeom>
              <a:solidFill>
                <a:schemeClr val="accent2">
                  <a:alpha val="69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0" name="Rectangle 19"/>
              <p:cNvSpPr/>
              <p:nvPr/>
            </p:nvSpPr>
            <p:spPr>
              <a:xfrm>
                <a:off x="2065609" y="5805264"/>
                <a:ext cx="295572" cy="72008"/>
              </a:xfrm>
              <a:prstGeom prst="rect">
                <a:avLst/>
              </a:prstGeom>
              <a:solidFill>
                <a:schemeClr val="accent2">
                  <a:alpha val="69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1" name="Rectangle 20"/>
              <p:cNvSpPr/>
              <p:nvPr/>
            </p:nvSpPr>
            <p:spPr>
              <a:xfrm>
                <a:off x="2358534" y="5817579"/>
                <a:ext cx="295572" cy="72008"/>
              </a:xfrm>
              <a:prstGeom prst="rect">
                <a:avLst/>
              </a:prstGeom>
              <a:solidFill>
                <a:schemeClr val="accent2">
                  <a:alpha val="69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2" name="Rectangle 21"/>
              <p:cNvSpPr/>
              <p:nvPr/>
            </p:nvSpPr>
            <p:spPr>
              <a:xfrm>
                <a:off x="1005839" y="5843712"/>
                <a:ext cx="295572" cy="72008"/>
              </a:xfrm>
              <a:prstGeom prst="rect">
                <a:avLst/>
              </a:prstGeom>
              <a:solidFill>
                <a:schemeClr val="accent2">
                  <a:alpha val="69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3" name="Rectangle 22"/>
              <p:cNvSpPr/>
              <p:nvPr/>
            </p:nvSpPr>
            <p:spPr>
              <a:xfrm rot="17762679">
                <a:off x="2492377" y="5166785"/>
                <a:ext cx="216000" cy="72008"/>
              </a:xfrm>
              <a:prstGeom prst="rect">
                <a:avLst/>
              </a:prstGeom>
              <a:solidFill>
                <a:schemeClr val="accent2">
                  <a:alpha val="69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24" name="Rectangle 23"/>
            <p:cNvSpPr/>
            <p:nvPr/>
          </p:nvSpPr>
          <p:spPr>
            <a:xfrm>
              <a:off x="1720354" y="5793079"/>
              <a:ext cx="108000" cy="36000"/>
            </a:xfrm>
            <a:prstGeom prst="rect">
              <a:avLst/>
            </a:prstGeom>
            <a:solidFill>
              <a:schemeClr val="accent2">
                <a:alpha val="6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ectangle 24"/>
            <p:cNvSpPr/>
            <p:nvPr/>
          </p:nvSpPr>
          <p:spPr>
            <a:xfrm rot="17645889">
              <a:off x="1633104" y="5776663"/>
              <a:ext cx="108000" cy="36000"/>
            </a:xfrm>
            <a:prstGeom prst="rect">
              <a:avLst/>
            </a:prstGeom>
            <a:solidFill>
              <a:schemeClr val="accent2">
                <a:alpha val="6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cxnSp>
        <p:nvCxnSpPr>
          <p:cNvPr id="17" name="Straight Arrow Connector 16"/>
          <p:cNvCxnSpPr>
            <a:endCxn id="19" idx="0"/>
          </p:cNvCxnSpPr>
          <p:nvPr/>
        </p:nvCxnSpPr>
        <p:spPr>
          <a:xfrm>
            <a:off x="395536" y="5468366"/>
            <a:ext cx="1603140" cy="858179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Picture 6" descr="C:\Users\uwpa\AppData\Local\Microsoft\Windows\Temporary Internet Files\Content.IE5\7BI344S1\394580430943859083405[1]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877" y="3662278"/>
            <a:ext cx="825861" cy="825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798379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408829"/>
            <a:ext cx="7164288" cy="6464401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971600" y="0"/>
            <a:ext cx="78488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dirty="0" smtClean="0">
                <a:latin typeface="Segoe Print" panose="02000600000000000000" pitchFamily="2" charset="0"/>
              </a:rPr>
              <a:t>Utility operations</a:t>
            </a:r>
            <a:endParaRPr lang="en-GB" sz="5400" dirty="0">
              <a:latin typeface="Segoe Print" panose="02000600000000000000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148064" y="4291255"/>
            <a:ext cx="3995936" cy="2585323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b="1" dirty="0" smtClean="0">
                <a:solidFill>
                  <a:schemeClr val="bg1"/>
                </a:solidFill>
                <a:latin typeface="Traveling _Typewriter" panose="02000506000000020004" pitchFamily="2" charset="0"/>
              </a:rPr>
              <a:t>The wind turbines </a:t>
            </a:r>
            <a:r>
              <a:rPr lang="en-GB" dirty="0" smtClean="0">
                <a:solidFill>
                  <a:schemeClr val="bg1"/>
                </a:solidFill>
                <a:latin typeface="Traveling _Typewriter" panose="02000506000000020004" pitchFamily="2" charset="0"/>
              </a:rPr>
              <a:t>are monitored remotely.</a:t>
            </a:r>
          </a:p>
          <a:p>
            <a:pPr>
              <a:lnSpc>
                <a:spcPct val="150000"/>
              </a:lnSpc>
            </a:pPr>
            <a:endParaRPr lang="en-GB" dirty="0" smtClean="0">
              <a:solidFill>
                <a:schemeClr val="bg1"/>
              </a:solidFill>
              <a:latin typeface="Traveling _Typewriter" panose="02000506000000020004" pitchFamily="2" charset="0"/>
            </a:endParaRPr>
          </a:p>
          <a:p>
            <a:pPr>
              <a:lnSpc>
                <a:spcPct val="150000"/>
              </a:lnSpc>
            </a:pPr>
            <a:r>
              <a:rPr lang="en-GB" dirty="0" smtClean="0">
                <a:solidFill>
                  <a:schemeClr val="bg1"/>
                </a:solidFill>
                <a:latin typeface="Traveling _Typewriter" panose="02000506000000020004" pitchFamily="2" charset="0"/>
              </a:rPr>
              <a:t>Autonomous ‘units’ survey  and inspect the installations.</a:t>
            </a:r>
          </a:p>
          <a:p>
            <a:pPr>
              <a:lnSpc>
                <a:spcPct val="150000"/>
              </a:lnSpc>
            </a:pPr>
            <a:endParaRPr lang="en-GB" b="1" dirty="0">
              <a:solidFill>
                <a:schemeClr val="bg1"/>
              </a:solidFill>
              <a:latin typeface="Traveling _Typewriter" panose="02000506000000020004" pitchFamily="2" charset="0"/>
            </a:endParaRPr>
          </a:p>
        </p:txBody>
      </p:sp>
      <p:pic>
        <p:nvPicPr>
          <p:cNvPr id="5" name="Picture 6" descr="C:\Users\uwpa\AppData\Local\Microsoft\Windows\Temporary Internet Files\Content.IE5\7BI344S1\394580430943859083405[1]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4734" y="3662279"/>
            <a:ext cx="825861" cy="825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0" y="4290536"/>
            <a:ext cx="4648091" cy="2585323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b="1" dirty="0" smtClean="0">
                <a:solidFill>
                  <a:schemeClr val="bg1"/>
                </a:solidFill>
                <a:latin typeface="Traveling _Typewriter" panose="02000506000000020004" pitchFamily="2" charset="0"/>
              </a:rPr>
              <a:t>Battery driven</a:t>
            </a:r>
            <a:r>
              <a:rPr lang="en-GB" dirty="0" smtClean="0">
                <a:solidFill>
                  <a:schemeClr val="bg1"/>
                </a:solidFill>
                <a:latin typeface="Traveling _Typewriter" panose="02000506000000020004" pitchFamily="2" charset="0"/>
              </a:rPr>
              <a:t> (CO</a:t>
            </a:r>
            <a:r>
              <a:rPr lang="en-GB" baseline="-25000" dirty="0" smtClean="0">
                <a:solidFill>
                  <a:schemeClr val="bg1"/>
                </a:solidFill>
                <a:latin typeface="Traveling _Typewriter" panose="02000506000000020004" pitchFamily="2" charset="0"/>
              </a:rPr>
              <a:t>2</a:t>
            </a:r>
            <a:r>
              <a:rPr lang="en-GB" dirty="0" smtClean="0">
                <a:solidFill>
                  <a:schemeClr val="bg1"/>
                </a:solidFill>
                <a:latin typeface="Traveling _Typewriter" panose="02000506000000020004" pitchFamily="2" charset="0"/>
              </a:rPr>
              <a:t> emission free) ‘tankers’ charge their batteries.</a:t>
            </a:r>
          </a:p>
          <a:p>
            <a:pPr>
              <a:lnSpc>
                <a:spcPct val="150000"/>
              </a:lnSpc>
            </a:pPr>
            <a:r>
              <a:rPr lang="en-GB" dirty="0" smtClean="0">
                <a:solidFill>
                  <a:schemeClr val="bg1"/>
                </a:solidFill>
                <a:latin typeface="Traveling _Typewriter" panose="02000506000000020004" pitchFamily="2" charset="0"/>
              </a:rPr>
              <a:t>After ‘fuelling’, the ships head for large cities, selling and delivering electricity in large battery banks.</a:t>
            </a:r>
          </a:p>
        </p:txBody>
      </p:sp>
      <p:pic>
        <p:nvPicPr>
          <p:cNvPr id="7" name="Picture 6" descr="C:\Users\uwpa\AppData\Local\Microsoft\Windows\Temporary Internet Files\Content.IE5\7BI344S1\394580430943859083405[1]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8230" y="3859883"/>
            <a:ext cx="825861" cy="825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5508999"/>
      </p:ext>
    </p:extLst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Animated_picture_fly_in_from_gray_to_full_color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FAC3AEBF-64D7-4880-8939-6FE67BFDF06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Animated_picture_fly_in_from_gray_to_full_color</Template>
  <TotalTime>602</TotalTime>
  <Words>258</Words>
  <Application>Microsoft Office PowerPoint</Application>
  <PresentationFormat>On-screen Show (4:3)</PresentationFormat>
  <Paragraphs>56</Paragraphs>
  <Slides>6</Slides>
  <Notes>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7" baseType="lpstr">
      <vt:lpstr>Animated_picture_fly_in_from_gray_to_full_color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DTU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Uwe Schmidt Paulsen</dc:creator>
  <cp:lastModifiedBy>Nelda Olle</cp:lastModifiedBy>
  <cp:revision>51</cp:revision>
  <dcterms:created xsi:type="dcterms:W3CDTF">2015-11-18T13:04:46Z</dcterms:created>
  <dcterms:modified xsi:type="dcterms:W3CDTF">2015-12-17T11:56:02Z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TC019647999991</vt:lpwstr>
  </property>
</Properties>
</file>